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017" r:id="rId3"/>
    <p:sldId id="1018" r:id="rId4"/>
    <p:sldId id="1020" r:id="rId5"/>
    <p:sldId id="1021" r:id="rId6"/>
    <p:sldId id="1022" r:id="rId7"/>
    <p:sldId id="1023" r:id="rId8"/>
    <p:sldId id="1026" r:id="rId9"/>
    <p:sldId id="1027" r:id="rId10"/>
    <p:sldId id="1030" r:id="rId11"/>
    <p:sldId id="1031" r:id="rId12"/>
    <p:sldId id="1032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1820431"/>
            <a:ext cx="12192000" cy="2283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Unit 2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How much cheese did you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buy?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3150"/>
            <a:ext cx="11485848" cy="1212640"/>
          </a:xfrm>
        </p:spPr>
        <p:txBody>
          <a:bodyPr/>
          <a:lstStyle/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下面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是刘老师的购物小票。请根据小票内容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回答下列问题。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5自主探究提优-通.EPS" descr="id:21474932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806636"/>
            <a:ext cx="8182624" cy="67814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6654" y="1515217"/>
            <a:ext cx="2320919" cy="396999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5733742"/>
              </p:ext>
            </p:extLst>
          </p:nvPr>
        </p:nvGraphicFramePr>
        <p:xfrm>
          <a:off x="478582" y="2525633"/>
          <a:ext cx="11233248" cy="4023360"/>
        </p:xfrm>
        <a:graphic>
          <a:graphicData uri="http://schemas.openxmlformats.org/drawingml/2006/table">
            <a:tbl>
              <a:tblPr firstRow="1" firstCol="1" bandRow="1"/>
              <a:tblGrid>
                <a:gridCol w="3120596">
                  <a:extLst>
                    <a:ext uri="{9D8B030D-6E8A-4147-A177-3AD203B41FA5}">
                      <a16:colId xmlns:a16="http://schemas.microsoft.com/office/drawing/2014/main" val="56486583"/>
                    </a:ext>
                  </a:extLst>
                </a:gridCol>
                <a:gridCol w="2496028">
                  <a:extLst>
                    <a:ext uri="{9D8B030D-6E8A-4147-A177-3AD203B41FA5}">
                      <a16:colId xmlns:a16="http://schemas.microsoft.com/office/drawing/2014/main" val="3302594075"/>
                    </a:ext>
                  </a:extLst>
                </a:gridCol>
                <a:gridCol w="2496028">
                  <a:extLst>
                    <a:ext uri="{9D8B030D-6E8A-4147-A177-3AD203B41FA5}">
                      <a16:colId xmlns:a16="http://schemas.microsoft.com/office/drawing/2014/main" val="3642680870"/>
                    </a:ext>
                  </a:extLst>
                </a:gridCol>
                <a:gridCol w="3120596">
                  <a:extLst>
                    <a:ext uri="{9D8B030D-6E8A-4147-A177-3AD203B41FA5}">
                      <a16:colId xmlns:a16="http://schemas.microsoft.com/office/drawing/2014/main" val="2929650205"/>
                    </a:ext>
                  </a:extLst>
                </a:gridCol>
              </a:tblGrid>
              <a:tr h="351847">
                <a:tc gridSpan="4"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Jinding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Supermarket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6489978"/>
                  </a:ext>
                </a:extLst>
              </a:tr>
              <a:tr h="351847">
                <a:tc gridSpan="4"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018             TEL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23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✕✕✕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86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0567544"/>
                  </a:ext>
                </a:extLst>
              </a:tr>
              <a:tr h="351847">
                <a:tc gridSpan="4"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45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Date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Apr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10th, 2025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3932418"/>
                  </a:ext>
                </a:extLst>
              </a:tr>
              <a:tr h="35184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ITEM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商品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QTY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数量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PRICE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单价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AMOUNT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总价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7969883"/>
                  </a:ext>
                </a:extLst>
              </a:tr>
              <a:tr h="35184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Milk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4.00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8.00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6947234"/>
                  </a:ext>
                </a:extLst>
              </a:tr>
              <a:tr h="35184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Apple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3.00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18.00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8801751"/>
                  </a:ext>
                </a:extLst>
              </a:tr>
              <a:tr h="35184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Bread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5.00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10.00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145308"/>
                  </a:ext>
                </a:extLst>
              </a:tr>
              <a:tr h="35184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Ice cream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6.00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12.00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9762663"/>
                  </a:ext>
                </a:extLst>
              </a:tr>
              <a:tr h="35184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Rice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15.00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15.00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6147753"/>
                  </a:ext>
                </a:extLst>
              </a:tr>
              <a:tr h="35184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TOTAL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总计</a:t>
                      </a: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63.00</a:t>
                      </a:r>
                      <a:endParaRPr lang="zh-CN" sz="2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4758666"/>
                  </a:ext>
                </a:extLst>
              </a:tr>
              <a:tr h="351847">
                <a:tc gridSpan="4"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Clerk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收银员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o.0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089</a:t>
                      </a:r>
                      <a:endParaRPr lang="zh-CN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32588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938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55111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did Miss Liu go to the supermarket?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apples did she buy?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6574" y="1693775"/>
            <a:ext cx="79928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/>
              <a:t>She went to the supermarket on April 10th, 2025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26280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由题干可知，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 Liu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日去超市购物。故答案为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went to the supermarket on April 10th, 2025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19794" y="4286063"/>
            <a:ext cx="8451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Six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79011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根据表格中苹果一栏第二列的数量可知，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 Liu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购买了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个苹果。故答案为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434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6939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she buy bananas at the supermarket?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 did Miss Liu spend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3346" y="1908058"/>
            <a:ext cx="25138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No, she didn’t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247708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浏览表格中商品一列可知，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 Liu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购买的商品中没有香蕉。故答案为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“No, she didn’t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73346" y="4428338"/>
            <a:ext cx="15536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63 </a:t>
            </a:r>
            <a:r>
              <a:rPr lang="en-US" altLang="zh-CN" i="1"/>
              <a:t>yuan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6" name="内容占位符 5"/>
          <p:cNvSpPr txBox="1">
            <a:spLocks/>
          </p:cNvSpPr>
          <p:nvPr/>
        </p:nvSpPr>
        <p:spPr bwMode="auto">
          <a:xfrm>
            <a:off x="360854" y="500440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根据表格中总计一栏的信息可知，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 Liu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在超市共消费了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63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04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在与所听内容相符的图片下打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	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课内基础提优-通.EPS" descr="id:21474932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010395"/>
            <a:ext cx="10756265" cy="796925"/>
          </a:xfrm>
          <a:prstGeom prst="rect">
            <a:avLst/>
          </a:prstGeom>
        </p:spPr>
      </p:pic>
      <p:pic>
        <p:nvPicPr>
          <p:cNvPr id="4" name="q12a.jpg" descr="id:214749378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00401" y="4573130"/>
            <a:ext cx="1034942" cy="1088118"/>
          </a:xfrm>
          <a:prstGeom prst="rect">
            <a:avLst/>
          </a:prstGeom>
        </p:spPr>
      </p:pic>
      <p:pic>
        <p:nvPicPr>
          <p:cNvPr id="5" name="q12b.jpg" descr="id:214749379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715914" y="4573130"/>
            <a:ext cx="1333009" cy="1024935"/>
          </a:xfrm>
          <a:prstGeom prst="rect">
            <a:avLst/>
          </a:prstGeom>
        </p:spPr>
      </p:pic>
      <p:pic>
        <p:nvPicPr>
          <p:cNvPr id="6" name="q12c.jpg" descr="id:214749380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315973" y="4509569"/>
            <a:ext cx="979479" cy="1088119"/>
          </a:xfrm>
          <a:prstGeom prst="rect">
            <a:avLst/>
          </a:prstGeom>
        </p:spPr>
      </p:pic>
      <p:pic>
        <p:nvPicPr>
          <p:cNvPr id="7" name="q12d.jpg" descr="id:2147493809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4553691" y="4607747"/>
            <a:ext cx="1240065" cy="1053501"/>
          </a:xfrm>
          <a:prstGeom prst="rect">
            <a:avLst/>
          </a:prstGeom>
        </p:spPr>
      </p:pic>
      <p:pic>
        <p:nvPicPr>
          <p:cNvPr id="8" name="q12e.jpg" descr="id:2147493816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6000165" y="4662962"/>
            <a:ext cx="1119551" cy="878559"/>
          </a:xfrm>
          <a:prstGeom prst="rect">
            <a:avLst/>
          </a:prstGeom>
        </p:spPr>
      </p:pic>
      <p:pic>
        <p:nvPicPr>
          <p:cNvPr id="10" name="q12f.jpg" descr="id:2147493823;FounderCES"/>
          <p:cNvPicPr/>
          <p:nvPr/>
        </p:nvPicPr>
        <p:blipFill>
          <a:blip r:embed="rId8"/>
          <a:stretch>
            <a:fillRect/>
          </a:stretch>
        </p:blipFill>
        <p:spPr>
          <a:xfrm>
            <a:off x="7398775" y="4637151"/>
            <a:ext cx="1300865" cy="832956"/>
          </a:xfrm>
          <a:prstGeom prst="rect">
            <a:avLst/>
          </a:prstGeom>
        </p:spPr>
      </p:pic>
      <p:pic>
        <p:nvPicPr>
          <p:cNvPr id="11" name="q12g.jpg" descr="id:2147493830;FounderCES"/>
          <p:cNvPicPr/>
          <p:nvPr/>
        </p:nvPicPr>
        <p:blipFill>
          <a:blip r:embed="rId9"/>
          <a:stretch>
            <a:fillRect/>
          </a:stretch>
        </p:blipFill>
        <p:spPr>
          <a:xfrm>
            <a:off x="9136801" y="4574447"/>
            <a:ext cx="895086" cy="967812"/>
          </a:xfrm>
          <a:prstGeom prst="rect">
            <a:avLst/>
          </a:prstGeom>
        </p:spPr>
      </p:pic>
      <p:pic>
        <p:nvPicPr>
          <p:cNvPr id="12" name="q12j.jpg" descr="id:2147493837;FounderCES"/>
          <p:cNvPicPr/>
          <p:nvPr/>
        </p:nvPicPr>
        <p:blipFill>
          <a:blip r:embed="rId10"/>
          <a:stretch>
            <a:fillRect/>
          </a:stretch>
        </p:blipFill>
        <p:spPr>
          <a:xfrm>
            <a:off x="10728435" y="4648387"/>
            <a:ext cx="833529" cy="893134"/>
          </a:xfrm>
          <a:prstGeom prst="rect">
            <a:avLst/>
          </a:prstGeom>
        </p:spPr>
      </p:pic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360854" y="2403636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going to the supermarket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make a list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bananas and oranges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brother likes milk and apples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I will buy them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mother tells me to buy a bag of rice and some noodles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my list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09747" y="5732154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533041" y="5704654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287269" y="5704654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776536" y="5694471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9265803" y="5689257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844448" y="5672643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>
              <a:latin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4343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15" grpId="0"/>
      <p:bldP spid="16" grpId="0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17988" algn="l"/>
                <a:tab pos="67278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二、选出画线部分读音不同的一项。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17988" algn="l"/>
                <a:tab pos="67278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17988" algn="l"/>
                <a:tab pos="67278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17988" algn="l"/>
                <a:tab pos="67278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17988" algn="l"/>
                <a:tab pos="67278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wind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4217988" algn="l"/>
                <a:tab pos="672782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f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ir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b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ir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cha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ir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982638" y="207943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82638" y="272824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93057" y="335977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57190" y="403291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82638" y="466443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7555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1965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cheese?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I _________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5114925" algn="l"/>
                <a:tab pos="7797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didn’t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4925" algn="l"/>
                <a:tab pos="77978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5114925" algn="l"/>
                <a:tab pos="7797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John like bananas?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5114925" algn="l"/>
                <a:tab pos="7797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he does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he is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he doesn’t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课外拓展提优-通.EPS" descr="id:21474932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3548" y="764704"/>
            <a:ext cx="7624445" cy="81026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44947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问句是以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开头的一般疑问句，否定回答是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“No, 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主语＋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en-US" altLang="zh-CN" b="1" spc="-1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226177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5229200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问句是以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开头的一般疑问句，肯定回答是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，否定回答是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“No,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doesn’t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72219" y="418335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7825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  <a:tab pos="7978775" algn="l"/>
                <a:tab pos="8010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much _________do we need _________our picnic?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595438" hangingPunct="0">
              <a:spcAft>
                <a:spcPts val="0"/>
              </a:spcAft>
              <a:tabLst>
                <a:tab pos="4860925" algn="l"/>
                <a:tab pos="7978775" algn="l"/>
                <a:tab pos="80105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sweet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apples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cheese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860925" algn="l"/>
                <a:tab pos="7978775" algn="l"/>
                <a:tab pos="80105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  <a:tabLst>
                <a:tab pos="4860925" algn="l"/>
                <a:tab pos="7978775" algn="l"/>
                <a:tab pos="80105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1612900" indent="-1612900">
              <a:spcAft>
                <a:spcPts val="0"/>
              </a:spcAft>
              <a:tabLst>
                <a:tab pos="4860925" algn="l"/>
                <a:tab pos="7978775" algn="l"/>
                <a:tab pos="8010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know the Chinese scientist Yuan Longping? People call him “the _________of Hybrid Rice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杂交水稻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595438" hangingPunct="0">
              <a:spcAft>
                <a:spcPts val="0"/>
              </a:spcAft>
              <a:tabLst>
                <a:tab pos="4860925" algn="l"/>
                <a:tab pos="7978775" algn="l"/>
                <a:tab pos="80105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Mother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Grandpa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Father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8774" y="3547138"/>
            <a:ext cx="2062354" cy="341467"/>
          </a:xfrm>
          <a:prstGeom prst="rect">
            <a:avLst/>
          </a:prstGeom>
        </p:spPr>
      </p:pic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198884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much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用来提问不可数名词的数量， 可排除选项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picnic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为了野餐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6378" y="88889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55874" y="344330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517444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袁隆平是我国科学家，被称为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杂交水稻之父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651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98248"/>
            <a:ext cx="11485848" cy="2031325"/>
          </a:xfrm>
        </p:spPr>
        <p:txBody>
          <a:bodyPr/>
          <a:lstStyle/>
          <a:p>
            <a:pPr marL="1698625" indent="-1698625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ticket costs $27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Jim buys 4 tickets,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付费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5021263" algn="l"/>
                <a:tab pos="8010525" algn="l"/>
                <a:tab pos="83423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$108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$4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$100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5270" y="2090965"/>
            <a:ext cx="2499451" cy="402286"/>
          </a:xfrm>
          <a:prstGeom prst="rect">
            <a:avLst/>
          </a:prstGeom>
        </p:spPr>
      </p:pic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378026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本题考查跨学科知识。一张票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美元，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张票应该是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108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美元。故选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204262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9673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5986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0688" algn="l"/>
                <a:tab pos="6996113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四、从右栏中选出与左栏句子相对应的答语。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0688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000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are the apples?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Half a kilo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0688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000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eggs did you buy?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bought twelve eggs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0688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000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much cheese did you buy?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over there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0688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000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you buy?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 ate it all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0688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000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eat all the chocolate?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bought lots of chocolate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0688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000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is the fruit?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F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over there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75240" y="1225630"/>
            <a:ext cx="4004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/>
              <a:t>C</a:t>
            </a:r>
            <a:endParaRPr lang="zh-CN" altLang="en-US" sz="2000"/>
          </a:p>
        </p:txBody>
      </p:sp>
      <p:sp>
        <p:nvSpPr>
          <p:cNvPr id="4" name="矩形 3"/>
          <p:cNvSpPr/>
          <p:nvPr/>
        </p:nvSpPr>
        <p:spPr>
          <a:xfrm>
            <a:off x="792492" y="1686556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B</a:t>
            </a:r>
            <a:endParaRPr lang="zh-CN" altLang="en-US" sz="2000"/>
          </a:p>
        </p:txBody>
      </p:sp>
      <p:sp>
        <p:nvSpPr>
          <p:cNvPr id="5" name="矩形 4"/>
          <p:cNvSpPr/>
          <p:nvPr/>
        </p:nvSpPr>
        <p:spPr>
          <a:xfrm>
            <a:off x="783866" y="2118604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A</a:t>
            </a:r>
            <a:endParaRPr lang="zh-CN" altLang="en-US" sz="2000"/>
          </a:p>
        </p:txBody>
      </p:sp>
      <p:sp>
        <p:nvSpPr>
          <p:cNvPr id="6" name="矩形 5"/>
          <p:cNvSpPr/>
          <p:nvPr/>
        </p:nvSpPr>
        <p:spPr>
          <a:xfrm>
            <a:off x="792492" y="2559278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E</a:t>
            </a:r>
            <a:endParaRPr lang="zh-CN" altLang="en-US" sz="2000"/>
          </a:p>
        </p:txBody>
      </p:sp>
      <p:sp>
        <p:nvSpPr>
          <p:cNvPr id="7" name="矩形 6"/>
          <p:cNvSpPr/>
          <p:nvPr/>
        </p:nvSpPr>
        <p:spPr>
          <a:xfrm>
            <a:off x="792492" y="3054708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D</a:t>
            </a:r>
            <a:endParaRPr lang="zh-CN" altLang="en-US" sz="2000"/>
          </a:p>
        </p:txBody>
      </p:sp>
      <p:sp>
        <p:nvSpPr>
          <p:cNvPr id="8" name="矩形 7"/>
          <p:cNvSpPr/>
          <p:nvPr/>
        </p:nvSpPr>
        <p:spPr>
          <a:xfrm>
            <a:off x="792492" y="3486756"/>
            <a:ext cx="3417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F</a:t>
            </a:r>
            <a:endParaRPr lang="zh-CN" altLang="en-US" sz="200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3836683"/>
            <a:ext cx="11485848" cy="49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b="1" spc="-1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问句是由</a:t>
            </a:r>
            <a:r>
              <a:rPr lang="en-US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引导的特殊疑问句，答语要回答位置。主语是</a:t>
            </a:r>
            <a:r>
              <a:rPr lang="en-US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apples,</a:t>
            </a:r>
            <a:r>
              <a:rPr lang="zh-CN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回答时要用</a:t>
            </a:r>
            <a:r>
              <a:rPr lang="en-US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来代替。故选</a:t>
            </a:r>
            <a:r>
              <a:rPr lang="en-US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4278844"/>
            <a:ext cx="11485848" cy="49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问句是由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引导的特殊疑问句，答语要回答鸡蛋的数量。故选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2"/>
          <p:cNvSpPr txBox="1">
            <a:spLocks/>
          </p:cNvSpPr>
          <p:nvPr/>
        </p:nvSpPr>
        <p:spPr bwMode="auto">
          <a:xfrm>
            <a:off x="360854" y="4710892"/>
            <a:ext cx="11485848" cy="49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 b="1" spc="-1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问句是由</a:t>
            </a:r>
            <a:r>
              <a:rPr lang="en-US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much</a:t>
            </a:r>
            <a:r>
              <a:rPr lang="zh-CN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引导的特殊疑问句，询问购买奶酪的数量，</a:t>
            </a:r>
            <a:r>
              <a:rPr lang="en-US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“Half a kilo</a:t>
            </a:r>
            <a:r>
              <a:rPr lang="en-US" altLang="zh-CN" sz="2000" b="1" spc="-1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000" b="1" spc="-1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半公斤</a:t>
            </a:r>
            <a:r>
              <a:rPr lang="en-US" altLang="zh-CN" sz="2000" b="1" spc="-1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3"/>
          <p:cNvSpPr txBox="1">
            <a:spLocks/>
          </p:cNvSpPr>
          <p:nvPr/>
        </p:nvSpPr>
        <p:spPr bwMode="auto">
          <a:xfrm>
            <a:off x="360854" y="5171818"/>
            <a:ext cx="11485848" cy="49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问句是由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引导的特殊疑问句，答语要回答购买的具体物品。故选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内容占位符 4"/>
          <p:cNvSpPr txBox="1">
            <a:spLocks/>
          </p:cNvSpPr>
          <p:nvPr/>
        </p:nvSpPr>
        <p:spPr bwMode="auto">
          <a:xfrm>
            <a:off x="360854" y="5646996"/>
            <a:ext cx="11485848" cy="49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开头的一般疑问句，要用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回答。故选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内容占位符 1"/>
          <p:cNvSpPr txBox="1">
            <a:spLocks/>
          </p:cNvSpPr>
          <p:nvPr/>
        </p:nvSpPr>
        <p:spPr bwMode="auto">
          <a:xfrm>
            <a:off x="360854" y="6079044"/>
            <a:ext cx="11485848" cy="49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000" b="1" spc="-1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问句是由</a:t>
            </a:r>
            <a:r>
              <a:rPr lang="en-US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引导的特殊疑问句，答语要回答位置。主语是</a:t>
            </a:r>
            <a:r>
              <a:rPr lang="en-US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fruit, </a:t>
            </a:r>
            <a:r>
              <a:rPr lang="zh-CN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回答时要用</a:t>
            </a:r>
            <a:r>
              <a:rPr lang="en-US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来代替。故选</a:t>
            </a:r>
            <a:r>
              <a:rPr lang="en-US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6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五、判断下列句子或对话与所给图片是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buy any bananas yesterday?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I bought five bananas for our picnic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drank all the milk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very good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y21.jpg" descr="id:21474938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91550" y="1526831"/>
            <a:ext cx="1345565" cy="1034415"/>
          </a:xfrm>
          <a:prstGeom prst="rect">
            <a:avLst/>
          </a:prstGeom>
        </p:spPr>
      </p:pic>
      <p:pic>
        <p:nvPicPr>
          <p:cNvPr id="4" name="ty22.jpg" descr="id:214749388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535366" y="3926806"/>
            <a:ext cx="552450" cy="103441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82638" y="150451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34566" y="262987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图为五根香蕉。对话表达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昨天我为野餐买了五根香蕉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，与图片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60854" y="469626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图为可乐。句意为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我喝掉了所有的牛奶。它非常美味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，与图片</a:t>
            </a:r>
            <a:endParaRPr lang="en-US" altLang="zh-CN" b="1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不符。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01874" y="4063137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6752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69225"/>
            <a:ext cx="11485848" cy="443198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bought a lot of chocolate last Sunday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</a:pPr>
            <a:endParaRPr lang="en-US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to the supermarket with Tom yesterday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much milk did you buy, Mum?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80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Fourteen bottles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y23.jpg" descr="id:2147493893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42124" y="802176"/>
            <a:ext cx="1282065" cy="1034415"/>
          </a:xfrm>
          <a:prstGeom prst="rect">
            <a:avLst/>
          </a:prstGeom>
        </p:spPr>
      </p:pic>
      <p:pic>
        <p:nvPicPr>
          <p:cNvPr id="4" name="ty24.jpg" descr="id:214749390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407574" y="2348880"/>
            <a:ext cx="1695450" cy="862330"/>
          </a:xfrm>
          <a:prstGeom prst="rect">
            <a:avLst/>
          </a:prstGeom>
        </p:spPr>
      </p:pic>
      <p:pic>
        <p:nvPicPr>
          <p:cNvPr id="5" name="ty25.jpg" descr="id:214749390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914596" y="4017709"/>
            <a:ext cx="2762250" cy="802640"/>
          </a:xfrm>
          <a:prstGeom prst="rect">
            <a:avLst/>
          </a:prstGeom>
        </p:spPr>
      </p:pic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169203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图为一些酸奶。句意为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上周日我们买了许多巧克力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，与图片不符。</a:t>
            </a:r>
            <a:endParaRPr lang="zh-CN" altLang="en-US"/>
          </a:p>
        </p:txBody>
      </p:sp>
      <p:sp>
        <p:nvSpPr>
          <p:cNvPr id="7" name="内容占位符 5"/>
          <p:cNvSpPr txBox="1">
            <a:spLocks/>
          </p:cNvSpPr>
          <p:nvPr/>
        </p:nvSpPr>
        <p:spPr bwMode="auto">
          <a:xfrm>
            <a:off x="360854" y="314096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图为超市。句意为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昨天我和汤姆一起去了超市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，与图片相符。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6"/>
          <p:cNvSpPr txBox="1">
            <a:spLocks/>
          </p:cNvSpPr>
          <p:nvPr/>
        </p:nvSpPr>
        <p:spPr bwMode="auto">
          <a:xfrm>
            <a:off x="360854" y="508518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图为四盒牛奶，而对话中是十四瓶牛奶，与图片不符。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82638" y="98960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82638" y="248331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92256" y="403229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8581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547</TotalTime>
  <Words>850</Words>
  <Application>Microsoft Office PowerPoint</Application>
  <PresentationFormat>自定义</PresentationFormat>
  <Paragraphs>149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黑体</vt:lpstr>
      <vt:lpstr>楷体</vt:lpstr>
      <vt:lpstr>宋体</vt:lpstr>
      <vt:lpstr>Arial</vt:lpstr>
      <vt:lpstr>Calibri</vt:lpstr>
      <vt:lpstr>Segoe UI Symbol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</cp:lastModifiedBy>
  <cp:revision>424</cp:revision>
  <dcterms:created xsi:type="dcterms:W3CDTF">2020-11-06T05:24:00Z</dcterms:created>
  <dcterms:modified xsi:type="dcterms:W3CDTF">2025-06-10T01:03:42Z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